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2"/>
  </p:notesMasterIdLst>
  <p:sldIdLst>
    <p:sldId id="256" r:id="rId2"/>
    <p:sldId id="257" r:id="rId3"/>
    <p:sldId id="293" r:id="rId4"/>
    <p:sldId id="294" r:id="rId5"/>
    <p:sldId id="295" r:id="rId6"/>
    <p:sldId id="258" r:id="rId7"/>
    <p:sldId id="296" r:id="rId8"/>
    <p:sldId id="259" r:id="rId9"/>
    <p:sldId id="297" r:id="rId10"/>
    <p:sldId id="298" r:id="rId11"/>
    <p:sldId id="299" r:id="rId12"/>
    <p:sldId id="300" r:id="rId13"/>
    <p:sldId id="302" r:id="rId14"/>
    <p:sldId id="301" r:id="rId15"/>
    <p:sldId id="305" r:id="rId16"/>
    <p:sldId id="306" r:id="rId17"/>
    <p:sldId id="307" r:id="rId18"/>
    <p:sldId id="308" r:id="rId19"/>
    <p:sldId id="303" r:id="rId20"/>
    <p:sldId id="304" r:id="rId21"/>
  </p:sldIdLst>
  <p:sldSz cx="9144000" cy="6858000" type="screen4x3"/>
  <p:notesSz cx="6742113"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632" autoAdjust="0"/>
  </p:normalViewPr>
  <p:slideViewPr>
    <p:cSldViewPr>
      <p:cViewPr>
        <p:scale>
          <a:sx n="50" d="100"/>
          <a:sy n="50" d="100"/>
        </p:scale>
        <p:origin x="-1836" y="-33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21000" cy="493713"/>
          </a:xfrm>
          <a:prstGeom prst="rect">
            <a:avLst/>
          </a:prstGeom>
        </p:spPr>
        <p:txBody>
          <a:bodyPr vert="horz" lIns="91440" tIns="45720" rIns="91440" bIns="45720" rtlCol="0"/>
          <a:lstStyle>
            <a:lvl1pPr algn="l">
              <a:defRPr sz="1200"/>
            </a:lvl1pPr>
          </a:lstStyle>
          <a:p>
            <a:endParaRPr lang="en-US"/>
          </a:p>
        </p:txBody>
      </p:sp>
      <p:sp>
        <p:nvSpPr>
          <p:cNvPr id="3" name="عنصر نائب للتاريخ 2"/>
          <p:cNvSpPr>
            <a:spLocks noGrp="1"/>
          </p:cNvSpPr>
          <p:nvPr>
            <p:ph type="dt" idx="1"/>
          </p:nvPr>
        </p:nvSpPr>
        <p:spPr>
          <a:xfrm>
            <a:off x="3819525" y="0"/>
            <a:ext cx="2921000" cy="493713"/>
          </a:xfrm>
          <a:prstGeom prst="rect">
            <a:avLst/>
          </a:prstGeom>
        </p:spPr>
        <p:txBody>
          <a:bodyPr vert="horz" lIns="91440" tIns="45720" rIns="91440" bIns="45720" rtlCol="0"/>
          <a:lstStyle>
            <a:lvl1pPr algn="r">
              <a:defRPr sz="1200"/>
            </a:lvl1pPr>
          </a:lstStyle>
          <a:p>
            <a:fld id="{9CE66C9E-23C1-4EDB-9E1B-180F30091BA8}" type="datetimeFigureOut">
              <a:rPr lang="en-US" smtClean="0"/>
              <a:t>12/26/2017</a:t>
            </a:fld>
            <a:endParaRPr lang="en-US"/>
          </a:p>
        </p:txBody>
      </p:sp>
      <p:sp>
        <p:nvSpPr>
          <p:cNvPr id="4" name="عنصر نائب لصورة الشريحة 3"/>
          <p:cNvSpPr>
            <a:spLocks noGrp="1" noRot="1" noChangeAspect="1"/>
          </p:cNvSpPr>
          <p:nvPr>
            <p:ph type="sldImg" idx="2"/>
          </p:nvPr>
        </p:nvSpPr>
        <p:spPr>
          <a:xfrm>
            <a:off x="903288" y="739775"/>
            <a:ext cx="4935537" cy="3703638"/>
          </a:xfrm>
          <a:prstGeom prst="rect">
            <a:avLst/>
          </a:prstGeom>
          <a:noFill/>
          <a:ln w="12700">
            <a:solidFill>
              <a:prstClr val="black"/>
            </a:solidFill>
          </a:ln>
        </p:spPr>
        <p:txBody>
          <a:bodyPr vert="horz" lIns="91440" tIns="45720" rIns="91440" bIns="45720" rtlCol="0" anchor="ctr"/>
          <a:lstStyle/>
          <a:p>
            <a:endParaRPr lang="en-US"/>
          </a:p>
        </p:txBody>
      </p:sp>
      <p:sp>
        <p:nvSpPr>
          <p:cNvPr id="5" name="عنصر نائب للملاحظات 4"/>
          <p:cNvSpPr>
            <a:spLocks noGrp="1"/>
          </p:cNvSpPr>
          <p:nvPr>
            <p:ph type="body" sz="quarter" idx="3"/>
          </p:nvPr>
        </p:nvSpPr>
        <p:spPr>
          <a:xfrm>
            <a:off x="674688" y="4689475"/>
            <a:ext cx="5392737" cy="4443413"/>
          </a:xfrm>
          <a:prstGeom prst="rect">
            <a:avLst/>
          </a:prstGeom>
        </p:spPr>
        <p:txBody>
          <a:bodyPr vert="horz" lIns="91440" tIns="45720" rIns="91440" bIns="45720" rtlCol="0"/>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تذييل 5"/>
          <p:cNvSpPr>
            <a:spLocks noGrp="1"/>
          </p:cNvSpPr>
          <p:nvPr>
            <p:ph type="ftr" sz="quarter" idx="4"/>
          </p:nvPr>
        </p:nvSpPr>
        <p:spPr>
          <a:xfrm>
            <a:off x="0" y="9377363"/>
            <a:ext cx="2921000" cy="493712"/>
          </a:xfrm>
          <a:prstGeom prst="rect">
            <a:avLst/>
          </a:prstGeom>
        </p:spPr>
        <p:txBody>
          <a:bodyPr vert="horz" lIns="91440" tIns="45720" rIns="91440" bIns="45720" rtlCol="0"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3819525" y="9377363"/>
            <a:ext cx="2921000" cy="493712"/>
          </a:xfrm>
          <a:prstGeom prst="rect">
            <a:avLst/>
          </a:prstGeom>
        </p:spPr>
        <p:txBody>
          <a:bodyPr vert="horz" lIns="91440" tIns="45720" rIns="91440" bIns="45720" rtlCol="0" anchor="b"/>
          <a:lstStyle>
            <a:lvl1pPr algn="r">
              <a:defRPr sz="1200"/>
            </a:lvl1pPr>
          </a:lstStyle>
          <a:p>
            <a:fld id="{C2A41037-E67A-4FCB-BF31-98B080276100}" type="slidenum">
              <a:rPr lang="en-US" smtClean="0"/>
              <a:t>‹#›</a:t>
            </a:fld>
            <a:endParaRPr lang="en-US"/>
          </a:p>
        </p:txBody>
      </p:sp>
    </p:spTree>
    <p:extLst>
      <p:ext uri="{BB962C8B-B14F-4D97-AF65-F5344CB8AC3E}">
        <p14:creationId xmlns:p14="http://schemas.microsoft.com/office/powerpoint/2010/main" val="36316678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13AC83A-824D-48B3-B96A-EAF54C4E5DFB}" type="datetimeFigureOut">
              <a:rPr lang="en-US" smtClean="0"/>
              <a:pPr/>
              <a:t>12/26/2017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6119DF-94E5-4E81-B2CA-0C165D5FB97A}" type="slidenum">
              <a:rPr lang="en-US" smtClean="0"/>
              <a:pPr/>
              <a:t>‹#›</a:t>
            </a:fld>
            <a:endParaRPr lang="en-US"/>
          </a:p>
        </p:txBody>
      </p:sp>
    </p:spTree>
    <p:extLst>
      <p:ext uri="{BB962C8B-B14F-4D97-AF65-F5344CB8AC3E}">
        <p14:creationId xmlns:p14="http://schemas.microsoft.com/office/powerpoint/2010/main" val="36009869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3AC83A-824D-48B3-B96A-EAF54C4E5DFB}" type="datetimeFigureOut">
              <a:rPr lang="en-US" smtClean="0"/>
              <a:pPr/>
              <a:t>12/26/2017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6119DF-94E5-4E81-B2CA-0C165D5FB97A}" type="slidenum">
              <a:rPr lang="en-US" smtClean="0"/>
              <a:pPr/>
              <a:t>‹#›</a:t>
            </a:fld>
            <a:endParaRPr lang="en-US"/>
          </a:p>
        </p:txBody>
      </p:sp>
    </p:spTree>
    <p:extLst>
      <p:ext uri="{BB962C8B-B14F-4D97-AF65-F5344CB8AC3E}">
        <p14:creationId xmlns:p14="http://schemas.microsoft.com/office/powerpoint/2010/main" val="1506851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3AC83A-824D-48B3-B96A-EAF54C4E5DFB}" type="datetimeFigureOut">
              <a:rPr lang="en-US" smtClean="0"/>
              <a:pPr/>
              <a:t>12/26/2017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6119DF-94E5-4E81-B2CA-0C165D5FB97A}" type="slidenum">
              <a:rPr lang="en-US" smtClean="0"/>
              <a:pPr/>
              <a:t>‹#›</a:t>
            </a:fld>
            <a:endParaRPr lang="en-US"/>
          </a:p>
        </p:txBody>
      </p:sp>
    </p:spTree>
    <p:extLst>
      <p:ext uri="{BB962C8B-B14F-4D97-AF65-F5344CB8AC3E}">
        <p14:creationId xmlns:p14="http://schemas.microsoft.com/office/powerpoint/2010/main" val="3257229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3AC83A-824D-48B3-B96A-EAF54C4E5DFB}" type="datetimeFigureOut">
              <a:rPr lang="en-US" smtClean="0"/>
              <a:pPr/>
              <a:t>12/26/2017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6119DF-94E5-4E81-B2CA-0C165D5FB97A}" type="slidenum">
              <a:rPr lang="en-US" smtClean="0"/>
              <a:pPr/>
              <a:t>‹#›</a:t>
            </a:fld>
            <a:endParaRPr lang="en-US"/>
          </a:p>
        </p:txBody>
      </p:sp>
    </p:spTree>
    <p:extLst>
      <p:ext uri="{BB962C8B-B14F-4D97-AF65-F5344CB8AC3E}">
        <p14:creationId xmlns:p14="http://schemas.microsoft.com/office/powerpoint/2010/main" val="4724428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3AC83A-824D-48B3-B96A-EAF54C4E5DFB}" type="datetimeFigureOut">
              <a:rPr lang="en-US" smtClean="0"/>
              <a:pPr/>
              <a:t>12/26/2017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6119DF-94E5-4E81-B2CA-0C165D5FB97A}" type="slidenum">
              <a:rPr lang="en-US" smtClean="0"/>
              <a:pPr/>
              <a:t>‹#›</a:t>
            </a:fld>
            <a:endParaRPr lang="en-US"/>
          </a:p>
        </p:txBody>
      </p:sp>
    </p:spTree>
    <p:extLst>
      <p:ext uri="{BB962C8B-B14F-4D97-AF65-F5344CB8AC3E}">
        <p14:creationId xmlns:p14="http://schemas.microsoft.com/office/powerpoint/2010/main" val="1225540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13AC83A-824D-48B3-B96A-EAF54C4E5DFB}" type="datetimeFigureOut">
              <a:rPr lang="en-US" smtClean="0"/>
              <a:pPr/>
              <a:t>12/26/2017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6119DF-94E5-4E81-B2CA-0C165D5FB97A}" type="slidenum">
              <a:rPr lang="en-US" smtClean="0"/>
              <a:pPr/>
              <a:t>‹#›</a:t>
            </a:fld>
            <a:endParaRPr lang="en-US"/>
          </a:p>
        </p:txBody>
      </p:sp>
    </p:spTree>
    <p:extLst>
      <p:ext uri="{BB962C8B-B14F-4D97-AF65-F5344CB8AC3E}">
        <p14:creationId xmlns:p14="http://schemas.microsoft.com/office/powerpoint/2010/main" val="3406514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13AC83A-824D-48B3-B96A-EAF54C4E5DFB}" type="datetimeFigureOut">
              <a:rPr lang="en-US" smtClean="0"/>
              <a:pPr/>
              <a:t>12/26/2017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6119DF-94E5-4E81-B2CA-0C165D5FB97A}" type="slidenum">
              <a:rPr lang="en-US" smtClean="0"/>
              <a:pPr/>
              <a:t>‹#›</a:t>
            </a:fld>
            <a:endParaRPr lang="en-US"/>
          </a:p>
        </p:txBody>
      </p:sp>
    </p:spTree>
    <p:extLst>
      <p:ext uri="{BB962C8B-B14F-4D97-AF65-F5344CB8AC3E}">
        <p14:creationId xmlns:p14="http://schemas.microsoft.com/office/powerpoint/2010/main" val="3410219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13AC83A-824D-48B3-B96A-EAF54C4E5DFB}" type="datetimeFigureOut">
              <a:rPr lang="en-US" smtClean="0"/>
              <a:pPr/>
              <a:t>12/26/2017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6119DF-94E5-4E81-B2CA-0C165D5FB97A}" type="slidenum">
              <a:rPr lang="en-US" smtClean="0"/>
              <a:pPr/>
              <a:t>‹#›</a:t>
            </a:fld>
            <a:endParaRPr lang="en-US"/>
          </a:p>
        </p:txBody>
      </p:sp>
    </p:spTree>
    <p:extLst>
      <p:ext uri="{BB962C8B-B14F-4D97-AF65-F5344CB8AC3E}">
        <p14:creationId xmlns:p14="http://schemas.microsoft.com/office/powerpoint/2010/main" val="1962804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3AC83A-824D-48B3-B96A-EAF54C4E5DFB}" type="datetimeFigureOut">
              <a:rPr lang="en-US" smtClean="0"/>
              <a:pPr/>
              <a:t>12/26/2017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6119DF-94E5-4E81-B2CA-0C165D5FB97A}" type="slidenum">
              <a:rPr lang="en-US" smtClean="0"/>
              <a:pPr/>
              <a:t>‹#›</a:t>
            </a:fld>
            <a:endParaRPr lang="en-US"/>
          </a:p>
        </p:txBody>
      </p:sp>
    </p:spTree>
    <p:extLst>
      <p:ext uri="{BB962C8B-B14F-4D97-AF65-F5344CB8AC3E}">
        <p14:creationId xmlns:p14="http://schemas.microsoft.com/office/powerpoint/2010/main" val="1722409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3AC83A-824D-48B3-B96A-EAF54C4E5DFB}" type="datetimeFigureOut">
              <a:rPr lang="en-US" smtClean="0"/>
              <a:pPr/>
              <a:t>12/26/2017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6119DF-94E5-4E81-B2CA-0C165D5FB97A}" type="slidenum">
              <a:rPr lang="en-US" smtClean="0"/>
              <a:pPr/>
              <a:t>‹#›</a:t>
            </a:fld>
            <a:endParaRPr lang="en-US"/>
          </a:p>
        </p:txBody>
      </p:sp>
    </p:spTree>
    <p:extLst>
      <p:ext uri="{BB962C8B-B14F-4D97-AF65-F5344CB8AC3E}">
        <p14:creationId xmlns:p14="http://schemas.microsoft.com/office/powerpoint/2010/main" val="791241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3AC83A-824D-48B3-B96A-EAF54C4E5DFB}" type="datetimeFigureOut">
              <a:rPr lang="en-US" smtClean="0"/>
              <a:pPr/>
              <a:t>12/26/2017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6119DF-94E5-4E81-B2CA-0C165D5FB97A}" type="slidenum">
              <a:rPr lang="en-US" smtClean="0"/>
              <a:pPr/>
              <a:t>‹#›</a:t>
            </a:fld>
            <a:endParaRPr lang="en-US"/>
          </a:p>
        </p:txBody>
      </p:sp>
    </p:spTree>
    <p:extLst>
      <p:ext uri="{BB962C8B-B14F-4D97-AF65-F5344CB8AC3E}">
        <p14:creationId xmlns:p14="http://schemas.microsoft.com/office/powerpoint/2010/main" val="2374564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3AC83A-824D-48B3-B96A-EAF54C4E5DFB}" type="datetimeFigureOut">
              <a:rPr lang="en-US" smtClean="0"/>
              <a:pPr/>
              <a:t>12/26/2017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6119DF-94E5-4E81-B2CA-0C165D5FB97A}" type="slidenum">
              <a:rPr lang="en-US" smtClean="0"/>
              <a:pPr/>
              <a:t>‹#›</a:t>
            </a:fld>
            <a:endParaRPr lang="en-US"/>
          </a:p>
        </p:txBody>
      </p:sp>
    </p:spTree>
    <p:extLst>
      <p:ext uri="{BB962C8B-B14F-4D97-AF65-F5344CB8AC3E}">
        <p14:creationId xmlns:p14="http://schemas.microsoft.com/office/powerpoint/2010/main" val="332188489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7504" y="1676401"/>
            <a:ext cx="8784976" cy="2286000"/>
          </a:xfrm>
        </p:spPr>
        <p:txBody>
          <a:bodyPr/>
          <a:lstStyle/>
          <a:p>
            <a:pPr rtl="1"/>
            <a:r>
              <a:rPr lang="ar-IQ" b="1" dirty="0" smtClean="0">
                <a:solidFill>
                  <a:srgbClr val="FF0000"/>
                </a:solidFill>
                <a:latin typeface="Arial" pitchFamily="34" charset="0"/>
                <a:cs typeface="Arial" pitchFamily="34" charset="0"/>
              </a:rPr>
              <a:t>مهام  الجهاز المركزي للإحصاء</a:t>
            </a:r>
            <a:br>
              <a:rPr lang="ar-IQ" b="1" dirty="0" smtClean="0">
                <a:solidFill>
                  <a:srgbClr val="FF0000"/>
                </a:solidFill>
                <a:latin typeface="Arial" pitchFamily="34" charset="0"/>
                <a:cs typeface="Arial" pitchFamily="34" charset="0"/>
              </a:rPr>
            </a:br>
            <a:r>
              <a:rPr lang="ar-IQ" b="1" dirty="0" smtClean="0">
                <a:solidFill>
                  <a:srgbClr val="FF0000"/>
                </a:solidFill>
                <a:latin typeface="Arial" pitchFamily="34" charset="0"/>
                <a:cs typeface="Arial" pitchFamily="34" charset="0"/>
              </a:rPr>
              <a:t> في جمع البيانات </a:t>
            </a:r>
            <a:endParaRPr lang="en-US"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4692174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rtl="1"/>
            <a:r>
              <a:rPr lang="ar-IQ" sz="3600" b="1" u="sng" dirty="0" smtClean="0">
                <a:solidFill>
                  <a:srgbClr val="FF0000"/>
                </a:solidFill>
                <a:cs typeface="+mn-cs"/>
              </a:rPr>
              <a:t>خطة عمل الجهاز</a:t>
            </a:r>
            <a:endParaRPr lang="en-US" sz="3600" b="1" u="sng" dirty="0">
              <a:solidFill>
                <a:srgbClr val="FF0000"/>
              </a:solidFill>
              <a:cs typeface="+mn-cs"/>
            </a:endParaRPr>
          </a:p>
        </p:txBody>
      </p:sp>
      <p:sp>
        <p:nvSpPr>
          <p:cNvPr id="3" name="عنصر نائب للمحتوى 2"/>
          <p:cNvSpPr>
            <a:spLocks noGrp="1"/>
          </p:cNvSpPr>
          <p:nvPr>
            <p:ph idx="1"/>
          </p:nvPr>
        </p:nvSpPr>
        <p:spPr/>
        <p:txBody>
          <a:bodyPr>
            <a:noAutofit/>
          </a:bodyPr>
          <a:lstStyle/>
          <a:p>
            <a:pPr marL="514350" lvl="0" indent="-514350" algn="justLow" rtl="1">
              <a:buFont typeface="+mj-lt"/>
              <a:buAutoNum type="arabicPeriod"/>
            </a:pPr>
            <a:r>
              <a:rPr lang="ar-SA" sz="2800" dirty="0" smtClean="0"/>
              <a:t>تحقق </a:t>
            </a:r>
            <a:r>
              <a:rPr lang="ar-SA" sz="2800" dirty="0"/>
              <a:t>المزيد من التقدم والتطور في إنجاز المهام والنشاطات.</a:t>
            </a:r>
            <a:endParaRPr lang="en-US" sz="2800" dirty="0"/>
          </a:p>
          <a:p>
            <a:pPr marL="514350" lvl="0" indent="-514350" algn="justLow" rtl="1">
              <a:buFont typeface="+mj-lt"/>
              <a:buAutoNum type="arabicPeriod"/>
            </a:pPr>
            <a:r>
              <a:rPr lang="ar-SA" sz="2800" dirty="0" smtClean="0"/>
              <a:t>توفير </a:t>
            </a:r>
            <a:r>
              <a:rPr lang="ar-SA" sz="2800" dirty="0"/>
              <a:t>البيانات الإحصائية المطلوبة لكافة الأنشطة والقطاعات.</a:t>
            </a:r>
            <a:endParaRPr lang="en-US" sz="2800" dirty="0"/>
          </a:p>
          <a:p>
            <a:pPr marL="514350" lvl="0" indent="-514350" algn="justLow" rtl="1">
              <a:buFont typeface="+mj-lt"/>
              <a:buAutoNum type="arabicPeriod"/>
            </a:pPr>
            <a:r>
              <a:rPr lang="ar-SA" sz="2800" dirty="0"/>
              <a:t>الأخذ بنظر الاعتبار توصيات الدراسات المعدة في الوزارة والتي تتضمن قضايا تتعلق بالعمل الإحصائي.</a:t>
            </a:r>
            <a:endParaRPr lang="en-US" sz="2800" dirty="0"/>
          </a:p>
          <a:p>
            <a:pPr marL="514350" lvl="0" indent="-514350" algn="justLow" rtl="1">
              <a:buFont typeface="+mj-lt"/>
              <a:buAutoNum type="arabicPeriod"/>
            </a:pPr>
            <a:r>
              <a:rPr lang="ar-SA" sz="2800" dirty="0" smtClean="0"/>
              <a:t>إعداد </a:t>
            </a:r>
            <a:r>
              <a:rPr lang="ar-SA" sz="2800" dirty="0"/>
              <a:t>الخطة ومناقشتها من قبل المديريات الفنية في الجهاز وكذلك مديريات الإحصاء في المحافظات.</a:t>
            </a:r>
            <a:endParaRPr lang="en-US" sz="2800" dirty="0"/>
          </a:p>
          <a:p>
            <a:pPr marL="514350" lvl="0" indent="-514350" algn="justLow" rtl="1">
              <a:buFont typeface="+mj-lt"/>
              <a:buAutoNum type="arabicPeriod"/>
            </a:pPr>
            <a:r>
              <a:rPr lang="ar-SA" sz="2800" dirty="0"/>
              <a:t>تضمين خطة التدريب التي يعدها مركز التدريب والبحوث الإحصائية دورات في مجالات الإحصاء المختلفة إضافة إلى التدريب المهني والصيفي لطلبة المعاهد والكليات.</a:t>
            </a:r>
            <a:endParaRPr lang="en-US" sz="2800" dirty="0"/>
          </a:p>
          <a:p>
            <a:pPr marL="514350" indent="-514350" algn="justLow" rtl="1">
              <a:buFont typeface="+mj-lt"/>
              <a:buAutoNum type="arabicPeriod"/>
            </a:pPr>
            <a:endParaRPr lang="en-US" sz="2800" dirty="0"/>
          </a:p>
        </p:txBody>
      </p:sp>
    </p:spTree>
    <p:extLst>
      <p:ext uri="{BB962C8B-B14F-4D97-AF65-F5344CB8AC3E}">
        <p14:creationId xmlns:p14="http://schemas.microsoft.com/office/powerpoint/2010/main" val="32664281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3747" t="24959" r="7362" b="7750"/>
          <a:stretch/>
        </p:blipFill>
        <p:spPr bwMode="auto">
          <a:xfrm>
            <a:off x="-26499" y="620688"/>
            <a:ext cx="9179605" cy="59046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56243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endParaRPr lang="en-US"/>
          </a:p>
        </p:txBody>
      </p:sp>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658" t="24343" r="9500" b="8333"/>
          <a:stretch/>
        </p:blipFill>
        <p:spPr bwMode="auto">
          <a:xfrm>
            <a:off x="228288" y="260648"/>
            <a:ext cx="8852581" cy="64449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538569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endParaRPr lang="en-US"/>
          </a:p>
        </p:txBody>
      </p:sp>
      <p:pic>
        <p:nvPicPr>
          <p:cNvPr id="3075"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37731" t="24100" r="4021" b="11918"/>
          <a:stretch/>
        </p:blipFill>
        <p:spPr bwMode="auto">
          <a:xfrm>
            <a:off x="0" y="0"/>
            <a:ext cx="9050127" cy="63813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034222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rtl="1"/>
            <a:r>
              <a:rPr lang="ar-IQ" sz="3600" b="1" u="sng" dirty="0" smtClean="0">
                <a:solidFill>
                  <a:srgbClr val="FF0000"/>
                </a:solidFill>
                <a:cs typeface="+mn-cs"/>
              </a:rPr>
              <a:t>عدد المسوح المنفذة خارج الخطة</a:t>
            </a:r>
            <a:endParaRPr lang="en-US" sz="3600" b="1" u="sng" dirty="0">
              <a:solidFill>
                <a:srgbClr val="FF0000"/>
              </a:solidFill>
              <a:cs typeface="+mn-cs"/>
            </a:endParaRPr>
          </a:p>
        </p:txBody>
      </p:sp>
      <p:sp>
        <p:nvSpPr>
          <p:cNvPr id="3" name="عنصر نائب للمحتوى 2"/>
          <p:cNvSpPr>
            <a:spLocks noGrp="1"/>
          </p:cNvSpPr>
          <p:nvPr>
            <p:ph idx="1"/>
          </p:nvPr>
        </p:nvSpPr>
        <p:spPr/>
        <p:txBody>
          <a:bodyPr>
            <a:normAutofit lnSpcReduction="10000"/>
          </a:bodyPr>
          <a:lstStyle/>
          <a:p>
            <a:pPr marL="514350" indent="-514350" algn="r" rtl="1">
              <a:buFont typeface="+mj-lt"/>
              <a:buAutoNum type="arabicPeriod"/>
            </a:pPr>
            <a:r>
              <a:rPr lang="ar-IQ" dirty="0" smtClean="0"/>
              <a:t>مسح حصر وتقييم الاضرار في المناطق التي تعرضت الى إرهاب </a:t>
            </a:r>
            <a:r>
              <a:rPr lang="ar-IQ" dirty="0" err="1" smtClean="0"/>
              <a:t>داعش</a:t>
            </a:r>
            <a:r>
              <a:rPr lang="ar-IQ" dirty="0" smtClean="0"/>
              <a:t> للفترة 2014-2017 (مسح وطني)</a:t>
            </a:r>
          </a:p>
          <a:p>
            <a:pPr marL="514350" indent="-514350" algn="r" rtl="1">
              <a:buFont typeface="+mj-lt"/>
              <a:buAutoNum type="arabicPeriod"/>
            </a:pPr>
            <a:r>
              <a:rPr lang="ar-IQ" dirty="0" smtClean="0"/>
              <a:t>مسح تنمية القرى الريفية (مشترك مع دائرة تنمية الأقاليم)</a:t>
            </a:r>
          </a:p>
          <a:p>
            <a:pPr marL="514350" indent="-514350" algn="r" rtl="1">
              <a:buFont typeface="+mj-lt"/>
              <a:buAutoNum type="arabicPeriod"/>
            </a:pPr>
            <a:r>
              <a:rPr lang="ar-IQ" dirty="0" smtClean="0"/>
              <a:t>مسح الأمن الغذائي ( برنامج الأغذية العالمي)</a:t>
            </a:r>
          </a:p>
          <a:p>
            <a:pPr marL="514350" indent="-514350" algn="r" rtl="1">
              <a:buFont typeface="+mj-lt"/>
              <a:buAutoNum type="arabicPeriod"/>
            </a:pPr>
            <a:r>
              <a:rPr lang="ar-IQ" dirty="0" smtClean="0"/>
              <a:t>مسح رصد وتقييم الفقر (البنك الدولي)</a:t>
            </a:r>
          </a:p>
          <a:p>
            <a:pPr marL="514350" indent="-514350" algn="r" rtl="1">
              <a:buFont typeface="+mj-lt"/>
              <a:buAutoNum type="arabicPeriod"/>
            </a:pPr>
            <a:r>
              <a:rPr lang="ar-IQ" dirty="0" smtClean="0"/>
              <a:t>مسح صحة الام والوليد والطفل (</a:t>
            </a:r>
            <a:r>
              <a:rPr lang="ar-IQ" dirty="0" err="1" smtClean="0"/>
              <a:t>اليونسيف</a:t>
            </a:r>
            <a:r>
              <a:rPr lang="ar-IQ" dirty="0" smtClean="0"/>
              <a:t>)</a:t>
            </a:r>
          </a:p>
          <a:p>
            <a:pPr marL="514350" indent="-514350" algn="r" rtl="1">
              <a:buFont typeface="+mj-lt"/>
              <a:buAutoNum type="arabicPeriod"/>
            </a:pPr>
            <a:r>
              <a:rPr lang="ar-IQ" dirty="0" smtClean="0"/>
              <a:t>مسح سوق العمل (اليونسكو)</a:t>
            </a:r>
          </a:p>
          <a:p>
            <a:pPr marL="514350" indent="-514350" algn="r" rtl="1">
              <a:buFont typeface="+mj-lt"/>
              <a:buAutoNum type="arabicPeriod"/>
            </a:pPr>
            <a:r>
              <a:rPr lang="ar-IQ" dirty="0" smtClean="0"/>
              <a:t>إضافة الى التقارير المنتجة الأخرى خارج الخطة</a:t>
            </a:r>
            <a:endParaRPr lang="en-US" dirty="0"/>
          </a:p>
        </p:txBody>
      </p:sp>
    </p:spTree>
    <p:extLst>
      <p:ext uri="{BB962C8B-B14F-4D97-AF65-F5344CB8AC3E}">
        <p14:creationId xmlns:p14="http://schemas.microsoft.com/office/powerpoint/2010/main" val="41593900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endParaRPr lang="en-US"/>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30701" t="18641" r="25899" b="25374"/>
          <a:stretch/>
        </p:blipFill>
        <p:spPr bwMode="auto">
          <a:xfrm>
            <a:off x="539552" y="-1"/>
            <a:ext cx="8383125" cy="65973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398194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endParaRPr lang="en-US"/>
          </a:p>
        </p:txBody>
      </p:sp>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30207" t="12319" r="26023" b="31140"/>
          <a:stretch/>
        </p:blipFill>
        <p:spPr bwMode="auto">
          <a:xfrm>
            <a:off x="449858" y="336884"/>
            <a:ext cx="8520946" cy="61884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167408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endParaRPr lang="en-US"/>
          </a:p>
        </p:txBody>
      </p:sp>
      <p:pic>
        <p:nvPicPr>
          <p:cNvPr id="307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30701" t="10746" r="25776" b="11198"/>
          <a:stretch/>
        </p:blipFill>
        <p:spPr bwMode="auto">
          <a:xfrm>
            <a:off x="899592" y="260648"/>
            <a:ext cx="7895111" cy="62646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418654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endParaRPr lang="en-US" dirty="0"/>
          </a:p>
        </p:txBody>
      </p:sp>
      <p:pic>
        <p:nvPicPr>
          <p:cNvPr id="5122"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8697" t="43229" r="25915" b="34635"/>
          <a:stretch/>
        </p:blipFill>
        <p:spPr bwMode="auto">
          <a:xfrm>
            <a:off x="-35668" y="548680"/>
            <a:ext cx="8928992" cy="35283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18656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dirty="0" smtClean="0"/>
              <a:t>معوقات العمل في اقسام ومديريات الاحصاء </a:t>
            </a:r>
            <a:endParaRPr lang="en-US" dirty="0"/>
          </a:p>
        </p:txBody>
      </p:sp>
      <p:sp>
        <p:nvSpPr>
          <p:cNvPr id="3" name="عنصر نائب للمحتوى 2"/>
          <p:cNvSpPr>
            <a:spLocks noGrp="1"/>
          </p:cNvSpPr>
          <p:nvPr>
            <p:ph idx="1"/>
          </p:nvPr>
        </p:nvSpPr>
        <p:spPr/>
        <p:txBody>
          <a:bodyPr>
            <a:normAutofit fontScale="92500" lnSpcReduction="10000"/>
          </a:bodyPr>
          <a:lstStyle/>
          <a:p>
            <a:pPr marL="514350" indent="-514350" algn="r" rtl="1">
              <a:buFont typeface="+mj-lt"/>
              <a:buAutoNum type="arabicPeriod"/>
            </a:pPr>
            <a:r>
              <a:rPr lang="ar-IQ" sz="2400" dirty="0"/>
              <a:t>عدم تشريع قانون </a:t>
            </a:r>
            <a:r>
              <a:rPr lang="ar-IQ" sz="2400" dirty="0" smtClean="0"/>
              <a:t>الإحصاء</a:t>
            </a:r>
          </a:p>
          <a:p>
            <a:pPr marL="514350" indent="-514350" algn="r" rtl="1">
              <a:buFont typeface="+mj-lt"/>
              <a:buAutoNum type="arabicPeriod"/>
            </a:pPr>
            <a:r>
              <a:rPr lang="ar-IQ" sz="2400" dirty="0" smtClean="0"/>
              <a:t>الحاجة الى استمرار </a:t>
            </a:r>
            <a:r>
              <a:rPr lang="ar-IQ" sz="2400" dirty="0"/>
              <a:t>التواصل بين الجهاز المركزي للإحصاء وقسم الإحصاء في الوزارة من خلال عقد الاجتماعات والندوات المستمرة </a:t>
            </a:r>
            <a:endParaRPr lang="ar-IQ" sz="2400" dirty="0" smtClean="0"/>
          </a:p>
          <a:p>
            <a:pPr marL="514350" indent="-514350" algn="r" rtl="1">
              <a:buFont typeface="+mj-lt"/>
              <a:buAutoNum type="arabicPeriod"/>
            </a:pPr>
            <a:r>
              <a:rPr lang="ar-IQ" sz="2400" dirty="0"/>
              <a:t>الكادر </a:t>
            </a:r>
            <a:r>
              <a:rPr lang="ar-IQ" sz="2400" dirty="0" smtClean="0"/>
              <a:t>الإحصائي </a:t>
            </a:r>
            <a:r>
              <a:rPr lang="ar-IQ" sz="2400" dirty="0"/>
              <a:t>(رفد، تعزيز، تدريب.. الخ</a:t>
            </a:r>
            <a:r>
              <a:rPr lang="ar-IQ" sz="2400" dirty="0" smtClean="0"/>
              <a:t>)</a:t>
            </a:r>
          </a:p>
          <a:p>
            <a:pPr marL="514350" indent="-514350" algn="r" rtl="1">
              <a:buFont typeface="+mj-lt"/>
              <a:buAutoNum type="arabicPeriod"/>
            </a:pPr>
            <a:r>
              <a:rPr lang="ar-IQ" sz="2400" dirty="0"/>
              <a:t>ضعف التخصيصات المالية لتنفيذ العمل الاحصائي ووضع حوافز جذب للعمل في هذه الأقسام</a:t>
            </a:r>
            <a:endParaRPr lang="ar-IQ" sz="2400" dirty="0" smtClean="0"/>
          </a:p>
          <a:p>
            <a:pPr marL="514350" indent="-514350" algn="r" rtl="1">
              <a:buFont typeface="+mj-lt"/>
              <a:buAutoNum type="arabicPeriod"/>
            </a:pPr>
            <a:r>
              <a:rPr lang="ar-IQ" sz="2400" dirty="0"/>
              <a:t>ازدواجية في المفاهيم </a:t>
            </a:r>
            <a:r>
              <a:rPr lang="ar-IQ" sz="2400" dirty="0" smtClean="0"/>
              <a:t>الإحصائية</a:t>
            </a:r>
          </a:p>
          <a:p>
            <a:pPr marL="514350" indent="-514350" algn="r" rtl="1">
              <a:buFont typeface="+mj-lt"/>
              <a:buAutoNum type="arabicPeriod"/>
            </a:pPr>
            <a:r>
              <a:rPr lang="ar-IQ" sz="2400" dirty="0"/>
              <a:t>ضعف في اعداد وتحليل المؤشرات </a:t>
            </a:r>
            <a:r>
              <a:rPr lang="ar-IQ" sz="2400" dirty="0" smtClean="0"/>
              <a:t>الوصفية للبيانات</a:t>
            </a:r>
          </a:p>
          <a:p>
            <a:pPr marL="514350" indent="-514350" algn="r" rtl="1">
              <a:buFont typeface="+mj-lt"/>
              <a:buAutoNum type="arabicPeriod"/>
            </a:pPr>
            <a:r>
              <a:rPr lang="ar-IQ" sz="2400" dirty="0"/>
              <a:t>عدم الشعور بأهمية الإحصاء ونقل منتسبي مديريات الإحصاء </a:t>
            </a:r>
            <a:r>
              <a:rPr lang="ar-IQ" sz="2400" dirty="0" smtClean="0"/>
              <a:t>باستمرار</a:t>
            </a:r>
          </a:p>
          <a:p>
            <a:pPr marL="514350" indent="-514350" algn="r" rtl="1">
              <a:buFont typeface="+mj-lt"/>
              <a:buAutoNum type="arabicPeriod"/>
            </a:pPr>
            <a:r>
              <a:rPr lang="ar-IQ" sz="2400" dirty="0"/>
              <a:t>ضعف الاستجابة بسبب </a:t>
            </a:r>
            <a:r>
              <a:rPr lang="ar-IQ" sz="2400" dirty="0" smtClean="0"/>
              <a:t>اللامركزية</a:t>
            </a:r>
          </a:p>
          <a:p>
            <a:pPr marL="514350" indent="-514350" algn="r" rtl="1">
              <a:buFont typeface="+mj-lt"/>
              <a:buAutoNum type="arabicPeriod"/>
            </a:pPr>
            <a:r>
              <a:rPr lang="ar-IQ" sz="2400" dirty="0"/>
              <a:t>ضعف استخدام التقنيات </a:t>
            </a:r>
            <a:r>
              <a:rPr lang="ar-IQ" sz="2400" dirty="0" smtClean="0"/>
              <a:t>الحديثة</a:t>
            </a:r>
          </a:p>
          <a:p>
            <a:pPr marL="514350" indent="-514350" algn="r" rtl="1">
              <a:buFont typeface="+mj-lt"/>
              <a:buAutoNum type="arabicPeriod"/>
            </a:pPr>
            <a:r>
              <a:rPr lang="ar-IQ" sz="2400" dirty="0"/>
              <a:t>عدم الشمول بمخصصات السلامة المهنية لمستخدمي </a:t>
            </a:r>
            <a:r>
              <a:rPr lang="ar-IQ" sz="2400" dirty="0" smtClean="0"/>
              <a:t>الحاسوب</a:t>
            </a:r>
          </a:p>
        </p:txBody>
      </p:sp>
    </p:spTree>
    <p:extLst>
      <p:ext uri="{BB962C8B-B14F-4D97-AF65-F5344CB8AC3E}">
        <p14:creationId xmlns:p14="http://schemas.microsoft.com/office/powerpoint/2010/main" val="8076934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5606753"/>
          </a:xfrm>
        </p:spPr>
        <p:txBody>
          <a:bodyPr>
            <a:normAutofit fontScale="92500" lnSpcReduction="20000"/>
          </a:bodyPr>
          <a:lstStyle/>
          <a:p>
            <a:pPr marL="0" indent="0" algn="justLow" rtl="1">
              <a:buNone/>
            </a:pPr>
            <a:endParaRPr lang="ar-IQ" sz="2400" dirty="0" smtClean="0"/>
          </a:p>
          <a:p>
            <a:pPr marL="0" indent="0" algn="justLow" rtl="1">
              <a:buNone/>
            </a:pPr>
            <a:r>
              <a:rPr lang="ar-IQ" sz="2400" b="1" u="sng" dirty="0" smtClean="0">
                <a:solidFill>
                  <a:srgbClr val="FF0000"/>
                </a:solidFill>
              </a:rPr>
              <a:t>مقدمة</a:t>
            </a:r>
          </a:p>
          <a:p>
            <a:pPr marL="0" indent="0" algn="justLow" rtl="1">
              <a:buNone/>
            </a:pPr>
            <a:endParaRPr lang="ar-IQ" sz="2400" b="1" u="sng" dirty="0" smtClean="0">
              <a:solidFill>
                <a:srgbClr val="FF0000"/>
              </a:solidFill>
            </a:endParaRPr>
          </a:p>
          <a:p>
            <a:pPr marL="0" indent="0" algn="justLow" rtl="1">
              <a:buNone/>
            </a:pPr>
            <a:r>
              <a:rPr lang="ar-SA" sz="2400" dirty="0" smtClean="0"/>
              <a:t>يسعى </a:t>
            </a:r>
            <a:r>
              <a:rPr lang="ar-SA" sz="2400" dirty="0"/>
              <a:t>متخذي القرار دائما إلى الحصول على معلومات إحصائية دقيقة تمكنهم من الاعتماد عليها في اتخاذ قرارات دقيقة. حيث أصبحت بيئة اتخاذ القرارات الإدارية بالغة التعقيد وسريعة التغيير وتتسم بعدم التأكد الذي يكتنف معظم القرارات مما يؤدى إلى ارتفاع درجة المخاطرة المصاحبة للنتائج المتوقع تحقيقها</a:t>
            </a:r>
            <a:r>
              <a:rPr lang="ar-SA" sz="2400" dirty="0" smtClean="0"/>
              <a:t>.</a:t>
            </a:r>
            <a:endParaRPr lang="ar-IQ" sz="2400" dirty="0" smtClean="0"/>
          </a:p>
          <a:p>
            <a:pPr marL="0" indent="0" algn="justLow" rtl="1">
              <a:buNone/>
            </a:pPr>
            <a:endParaRPr lang="en-US" sz="2400" dirty="0"/>
          </a:p>
          <a:p>
            <a:pPr marL="0" indent="0" algn="justLow" rtl="1">
              <a:buNone/>
            </a:pPr>
            <a:r>
              <a:rPr lang="ar-SA" sz="2400" dirty="0"/>
              <a:t>يعد علم الإحصاء ركيزة هامة من ركائز التخطيط التنموي السليم والتطوير المستمر، فهو العلم الذي يدخل ويستخدم في جميع المجالات والتخصصات المختلفة الاجتماعية منها والإدارية والتربوية والاقتصادية والصحية والسياسية والبيئية والزراعية والصناعية ... الخ. لذا فهو الأسلوب العلمي </a:t>
            </a:r>
            <a:r>
              <a:rPr lang="ar-IQ" sz="2400" dirty="0"/>
              <a:t>الرصين </a:t>
            </a:r>
            <a:r>
              <a:rPr lang="ar-SA" sz="2400" dirty="0"/>
              <a:t>في التحري عن حقيقة الظواهر المختلفة وتقصيها ودراستها بعناية، وذلك في سبيل وصفها بالشكل الصحيح واستخلاص النتائج عنها، ويعتبر من أدق وسائل البحث العلمي المرتكز على الأسلوب والنظرية</a:t>
            </a:r>
            <a:r>
              <a:rPr lang="en-US" sz="2400" dirty="0"/>
              <a:t>. </a:t>
            </a:r>
            <a:endParaRPr lang="ar-IQ" sz="2400" dirty="0" smtClean="0"/>
          </a:p>
          <a:p>
            <a:pPr marL="0" indent="0" algn="justLow" rtl="1">
              <a:buNone/>
            </a:pPr>
            <a:endParaRPr lang="en-US" sz="2400" dirty="0"/>
          </a:p>
          <a:p>
            <a:pPr marL="0" indent="0" algn="justLow" rtl="1">
              <a:buNone/>
            </a:pPr>
            <a:r>
              <a:rPr lang="ar-SA" sz="2400" dirty="0"/>
              <a:t>ومن أبرز مهام الإحصاء جمع البيانات، وتحليلها كميا وبيانيا، صياغة الفرضيات حول ظاهرة معينة ووضع الاختبارات المناسبة لها، استخلاص النتائج، اتخاذ القرارات المناسبة اتجاهها والتنبؤ بالقراءات المستقبلية حولها.</a:t>
            </a:r>
            <a:endParaRPr lang="en-US" sz="2400" dirty="0">
              <a:latin typeface="Arial" pitchFamily="34" charset="0"/>
              <a:cs typeface="Arial" pitchFamily="34" charset="0"/>
            </a:endParaRPr>
          </a:p>
        </p:txBody>
      </p:sp>
    </p:spTree>
    <p:extLst>
      <p:ext uri="{BB962C8B-B14F-4D97-AF65-F5344CB8AC3E}">
        <p14:creationId xmlns:p14="http://schemas.microsoft.com/office/powerpoint/2010/main" val="36664981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dirty="0" smtClean="0"/>
              <a:t>معوقات العمل في اقسام ومديريات الاحصاء </a:t>
            </a:r>
            <a:endParaRPr lang="en-US" dirty="0"/>
          </a:p>
        </p:txBody>
      </p:sp>
      <p:sp>
        <p:nvSpPr>
          <p:cNvPr id="3" name="عنصر نائب للمحتوى 2"/>
          <p:cNvSpPr>
            <a:spLocks noGrp="1"/>
          </p:cNvSpPr>
          <p:nvPr>
            <p:ph idx="1"/>
          </p:nvPr>
        </p:nvSpPr>
        <p:spPr/>
        <p:txBody>
          <a:bodyPr>
            <a:normAutofit/>
          </a:bodyPr>
          <a:lstStyle/>
          <a:p>
            <a:pPr marL="514350" indent="-514350" algn="r" rtl="1">
              <a:buFont typeface="+mj-lt"/>
              <a:buAutoNum type="arabicPeriod" startAt="11"/>
            </a:pPr>
            <a:r>
              <a:rPr lang="ar-IQ" sz="2400" dirty="0"/>
              <a:t>عدم توفر ربط شبكي يخدم العمل الاحصائي</a:t>
            </a:r>
            <a:endParaRPr lang="en-US" sz="2400" dirty="0"/>
          </a:p>
          <a:p>
            <a:pPr marL="514350" indent="-514350" algn="r" rtl="1">
              <a:buFont typeface="+mj-lt"/>
              <a:buAutoNum type="arabicPeriod" startAt="11"/>
            </a:pPr>
            <a:r>
              <a:rPr lang="ar-IQ" sz="2400" dirty="0" err="1" smtClean="0"/>
              <a:t>اﻟﺣﺎﺟﺔ</a:t>
            </a:r>
            <a:r>
              <a:rPr lang="ar-IQ" sz="2400" dirty="0" smtClean="0"/>
              <a:t> </a:t>
            </a:r>
            <a:r>
              <a:rPr lang="ar-IQ" sz="2400" dirty="0"/>
              <a:t>إلى </a:t>
            </a:r>
            <a:r>
              <a:rPr lang="ar-IQ" sz="2400" dirty="0" err="1"/>
              <a:t>اﻟـتـدرﻳب</a:t>
            </a:r>
            <a:r>
              <a:rPr lang="ar-IQ" sz="2400" dirty="0"/>
              <a:t> </a:t>
            </a:r>
            <a:r>
              <a:rPr lang="ar-IQ" sz="2400" dirty="0" err="1"/>
              <a:t>ﻋﻠﻰ</a:t>
            </a:r>
            <a:r>
              <a:rPr lang="ar-IQ" sz="2400" dirty="0"/>
              <a:t>  </a:t>
            </a:r>
            <a:r>
              <a:rPr lang="ar-IQ" sz="2400" dirty="0" err="1"/>
              <a:t>ﻛﻳﻔﻳﺔ</a:t>
            </a:r>
            <a:r>
              <a:rPr lang="ar-IQ" sz="2400" dirty="0"/>
              <a:t>  </a:t>
            </a:r>
            <a:r>
              <a:rPr lang="ar-IQ" sz="2400" dirty="0" err="1"/>
              <a:t>اﻋـداد</a:t>
            </a:r>
            <a:r>
              <a:rPr lang="ar-IQ" sz="2400" dirty="0"/>
              <a:t> الموازنات </a:t>
            </a:r>
            <a:r>
              <a:rPr lang="ar-IQ" sz="2400" dirty="0" err="1"/>
              <a:t>اﻟﺗﺧﻣﻳﻧﻳﺔ</a:t>
            </a:r>
            <a:r>
              <a:rPr lang="ar-IQ" sz="2400" dirty="0"/>
              <a:t> </a:t>
            </a:r>
            <a:r>
              <a:rPr lang="ar-IQ" sz="2400" dirty="0" err="1"/>
              <a:t>اﻟﺧﺎﺻﺔ</a:t>
            </a:r>
            <a:r>
              <a:rPr lang="ar-IQ" sz="2400" dirty="0"/>
              <a:t> </a:t>
            </a:r>
            <a:r>
              <a:rPr lang="ar-IQ" sz="2400" dirty="0" smtClean="0"/>
              <a:t>بالمسوح </a:t>
            </a:r>
            <a:r>
              <a:rPr lang="ar-IQ" sz="2400" dirty="0" err="1"/>
              <a:t>اﻻﺣﺻﺎﺋﻳﺔ</a:t>
            </a:r>
            <a:r>
              <a:rPr lang="ar-IQ" sz="2400" dirty="0"/>
              <a:t> </a:t>
            </a:r>
            <a:endParaRPr lang="ar-IQ" sz="2400" dirty="0" smtClean="0"/>
          </a:p>
          <a:p>
            <a:pPr marL="514350" indent="-514350" algn="r" rtl="1">
              <a:buFont typeface="+mj-lt"/>
              <a:buAutoNum type="arabicPeriod" startAt="11"/>
            </a:pPr>
            <a:r>
              <a:rPr lang="ar-IQ" sz="2400" dirty="0"/>
              <a:t>ضعف في استخدام برامج الحزم الاحصائية </a:t>
            </a:r>
            <a:endParaRPr lang="ar-IQ" sz="2400" dirty="0" smtClean="0"/>
          </a:p>
          <a:p>
            <a:pPr marL="514350" indent="-514350" algn="r" rtl="1">
              <a:buFont typeface="+mj-lt"/>
              <a:buAutoNum type="arabicPeriod" startAt="11"/>
            </a:pPr>
            <a:r>
              <a:rPr lang="ar-IQ" sz="2400" dirty="0"/>
              <a:t>ضعف في ترويج البيانات </a:t>
            </a:r>
            <a:r>
              <a:rPr lang="ar-IQ" sz="2400" dirty="0" smtClean="0"/>
              <a:t>الإحصائية</a:t>
            </a:r>
          </a:p>
          <a:p>
            <a:pPr marL="514350" indent="-514350" algn="r" rtl="1">
              <a:buFont typeface="+mj-lt"/>
              <a:buAutoNum type="arabicPeriod" startAt="11"/>
            </a:pPr>
            <a:r>
              <a:rPr lang="ar-IQ" sz="2400" dirty="0" smtClean="0"/>
              <a:t>عدم الاطلاع على </a:t>
            </a:r>
            <a:r>
              <a:rPr lang="ar-IQ" sz="2400" dirty="0"/>
              <a:t>تجارب الدول المتقدمة في المجال </a:t>
            </a:r>
            <a:r>
              <a:rPr lang="ar-IQ" sz="2400" dirty="0" smtClean="0"/>
              <a:t>الإحصائي</a:t>
            </a:r>
          </a:p>
          <a:p>
            <a:pPr marL="514350" indent="-514350" algn="r" rtl="1">
              <a:buFont typeface="+mj-lt"/>
              <a:buAutoNum type="arabicPeriod" startAt="11"/>
            </a:pPr>
            <a:endParaRPr lang="en-US" sz="2400" dirty="0"/>
          </a:p>
        </p:txBody>
      </p:sp>
    </p:spTree>
    <p:extLst>
      <p:ext uri="{BB962C8B-B14F-4D97-AF65-F5344CB8AC3E}">
        <p14:creationId xmlns:p14="http://schemas.microsoft.com/office/powerpoint/2010/main" val="1461965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1"/>
            <a:ext cx="8229600" cy="5181600"/>
          </a:xfrm>
        </p:spPr>
        <p:txBody>
          <a:bodyPr>
            <a:normAutofit fontScale="92500"/>
          </a:bodyPr>
          <a:lstStyle/>
          <a:p>
            <a:pPr marL="0" indent="0" algn="justLow" rtl="1">
              <a:buNone/>
            </a:pPr>
            <a:r>
              <a:rPr lang="ar-SA" sz="2400" dirty="0"/>
              <a:t>من هذا المنطلق فإن نجاح الخطط التنموية والتطوير والتحسين المستمر لاسيما في ظل عصر التغيير السريع والانفجار السكاني وتعدد واختلاف الموارد البشرية والمادية يقاس بما تستند عليه من بيانات ومعلومات ومؤشرات إحصائية صحيحة و دقيقة عن مختلف المتغيرات الاجتماعية منها والديموغرافية والاقتصادية والسياسية ...الخ. ولا بد أن تكون هذه البيانات والقراءات الإحصائية متجددة وموائمة لكل ما يستجد على المستوى المحلي و الإقليمي والعالمي بما يلبي احتياجات العملية التنموية</a:t>
            </a:r>
            <a:r>
              <a:rPr lang="en-US" sz="2400" dirty="0"/>
              <a:t>. </a:t>
            </a:r>
            <a:endParaRPr lang="ar-IQ" sz="2400" dirty="0" smtClean="0"/>
          </a:p>
          <a:p>
            <a:pPr marL="0" indent="0" algn="justLow" rtl="1">
              <a:buNone/>
            </a:pPr>
            <a:endParaRPr lang="en-US" sz="2400" dirty="0"/>
          </a:p>
          <a:p>
            <a:pPr marL="0" indent="0" algn="justLow" rtl="1">
              <a:buNone/>
            </a:pPr>
            <a:r>
              <a:rPr lang="ar-SA" sz="2400" dirty="0"/>
              <a:t>وبالتالي فإن أسلوب الاعتماد على الآراء الشخصية والاجتهاد والارتجالية في عمليات التخطيط والتطوير واتخاذ القرارات بعيدا عن لغة الأرقام والقياس الكمي سيؤدي حتما إلى الفشل في الوصول إلى المستوى المأمول من التنمية وبطء في عملية التطوير والتحسين المستمر. أيضا لكي يتم التخطيط والتطوير بشكل صحيح والوصول إلى قرارات سليمة لابد أن تكون البيانات والمعلومات الإحصائية التي تم الاستناد إليها صحيحة وذات دقة وذات جودة عالية ،لأن ما بني على خطأ فهو خطأ، وهذا بدوره يقودنا إلى قضية الاهتمام بعملية الحصول على البيانات وجمعها وفق طرق إحصائية علمية صحيحة</a:t>
            </a:r>
            <a:r>
              <a:rPr lang="en-US" sz="2400" dirty="0"/>
              <a:t>.</a:t>
            </a:r>
          </a:p>
        </p:txBody>
      </p:sp>
    </p:spTree>
    <p:extLst>
      <p:ext uri="{BB962C8B-B14F-4D97-AF65-F5344CB8AC3E}">
        <p14:creationId xmlns:p14="http://schemas.microsoft.com/office/powerpoint/2010/main" val="1265368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1"/>
            <a:ext cx="8229600" cy="5181600"/>
          </a:xfrm>
        </p:spPr>
        <p:txBody>
          <a:bodyPr>
            <a:normAutofit lnSpcReduction="10000"/>
          </a:bodyPr>
          <a:lstStyle/>
          <a:p>
            <a:pPr marL="0" indent="0" algn="justLow" rtl="1">
              <a:buNone/>
            </a:pPr>
            <a:r>
              <a:rPr lang="ar-SA" sz="2400" dirty="0"/>
              <a:t>يهدف الجهاز المركزي للإحصاء إلى تحقيق المهام التالية</a:t>
            </a:r>
            <a:r>
              <a:rPr lang="en-US" sz="2400" dirty="0"/>
              <a:t> </a:t>
            </a:r>
            <a:r>
              <a:rPr lang="en-US" sz="2400" dirty="0" smtClean="0"/>
              <a:t>:</a:t>
            </a:r>
            <a:endParaRPr lang="ar-IQ" sz="2400" dirty="0" smtClean="0"/>
          </a:p>
          <a:p>
            <a:pPr marL="0" indent="0" algn="justLow" rtl="1">
              <a:buNone/>
            </a:pPr>
            <a:endParaRPr lang="en-US" sz="2400" dirty="0"/>
          </a:p>
          <a:p>
            <a:pPr lvl="0" algn="justLow" rtl="1"/>
            <a:r>
              <a:rPr lang="en-US" sz="2400" dirty="0"/>
              <a:t> </a:t>
            </a:r>
            <a:r>
              <a:rPr lang="ar-SA" sz="2400" dirty="0"/>
              <a:t>إعداد النظم الإحصائية لجمع البيانات الإحصائية بصورة دورية ومنتظمة لمختلف أوجه نشاط المجتمع</a:t>
            </a:r>
            <a:r>
              <a:rPr lang="en-US" sz="2400" dirty="0"/>
              <a:t> </a:t>
            </a:r>
            <a:r>
              <a:rPr lang="en-US" sz="2400" dirty="0" smtClean="0"/>
              <a:t>.</a:t>
            </a:r>
            <a:endParaRPr lang="ar-IQ" sz="2400" dirty="0" smtClean="0"/>
          </a:p>
          <a:p>
            <a:pPr lvl="0" algn="justLow" rtl="1"/>
            <a:endParaRPr lang="en-US" sz="2400" dirty="0"/>
          </a:p>
          <a:p>
            <a:pPr lvl="0" algn="justLow" rtl="1"/>
            <a:r>
              <a:rPr lang="ar-SA" sz="2400" dirty="0"/>
              <a:t>التخطيط والتجميع الميداني المباشر للبيانات الإحصـائية بواسطة التعدادات والمسوح الإحـــصائية ( الشاملة أو بالعينة ) للموارد واستخداماتها لمختلف أوجه نشاط المجتمع وتجهيزها وتحليلها ونشرها مباشرة أو بالتنسيق مع الجهات والقطاعات المعنية أو بتكليف الغير كلياً / جزئياً</a:t>
            </a:r>
            <a:r>
              <a:rPr lang="en-US" sz="2400" dirty="0"/>
              <a:t> </a:t>
            </a:r>
            <a:r>
              <a:rPr lang="en-US" sz="2400" dirty="0" smtClean="0"/>
              <a:t>.</a:t>
            </a:r>
            <a:endParaRPr lang="ar-IQ" sz="2400" dirty="0" smtClean="0"/>
          </a:p>
          <a:p>
            <a:pPr lvl="0" algn="justLow" rtl="1"/>
            <a:endParaRPr lang="en-US" sz="2400" dirty="0"/>
          </a:p>
          <a:p>
            <a:pPr lvl="0" algn="justLow" rtl="1"/>
            <a:r>
              <a:rPr lang="ar-SA" sz="2400" dirty="0"/>
              <a:t>المشاركة في وضع النظم الإحصائية لتتبع تنفيذ خطط التنمية الاقتصادية والاجتماعية إحصائياً على المستوى الجزئي والكلي وإعداد المعلومات عن مستوى تنفيذها</a:t>
            </a:r>
            <a:r>
              <a:rPr lang="en-US" sz="2400" dirty="0"/>
              <a:t> .</a:t>
            </a:r>
          </a:p>
        </p:txBody>
      </p:sp>
    </p:spTree>
    <p:extLst>
      <p:ext uri="{BB962C8B-B14F-4D97-AF65-F5344CB8AC3E}">
        <p14:creationId xmlns:p14="http://schemas.microsoft.com/office/powerpoint/2010/main" val="8952159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1"/>
            <a:ext cx="8229600" cy="5181600"/>
          </a:xfrm>
        </p:spPr>
        <p:txBody>
          <a:bodyPr>
            <a:normAutofit/>
          </a:bodyPr>
          <a:lstStyle/>
          <a:p>
            <a:pPr lvl="0" algn="justLow" rtl="1"/>
            <a:r>
              <a:rPr lang="ar-SA" sz="2400" dirty="0"/>
              <a:t>توحيد المعايير والمفاهيم والتعاريف والمصطلحات الإحصائية وتنميطها بما يستهدف تطوير منظومة العمل الإحصائي كأداة للتخطيط والتنمية في كافة المجالات وذلك أسوة بما هو معمول في كافة الأجهزة العربية والدولية</a:t>
            </a:r>
            <a:r>
              <a:rPr lang="en-US" sz="2400" dirty="0"/>
              <a:t> </a:t>
            </a:r>
            <a:r>
              <a:rPr lang="en-US" sz="2400" dirty="0" smtClean="0"/>
              <a:t>.</a:t>
            </a:r>
            <a:endParaRPr lang="ar-IQ" sz="2400" dirty="0" smtClean="0"/>
          </a:p>
          <a:p>
            <a:pPr lvl="0" algn="justLow" rtl="1"/>
            <a:endParaRPr lang="en-US" sz="2400" dirty="0"/>
          </a:p>
          <a:p>
            <a:pPr lvl="0" algn="justLow" rtl="1"/>
            <a:r>
              <a:rPr lang="en-US" sz="2400" dirty="0"/>
              <a:t> </a:t>
            </a:r>
            <a:r>
              <a:rPr lang="ar-SA" sz="2400" dirty="0"/>
              <a:t>وضع القواعد والتوجيهات الفنية العامة التي تساعد أجهزة الدولة وكافة القطاعات الاقتصادية الأخرى، ومساعدتها في إنشاء وحداتها الإحصائية ومساعدتها في رفع كفاءة العاملين فيها باستخدام الطرق والوسائل التقنية </a:t>
            </a:r>
            <a:r>
              <a:rPr lang="ar-SA" sz="2400" dirty="0" smtClean="0"/>
              <a:t>الحديثة</a:t>
            </a:r>
            <a:endParaRPr lang="ar-IQ" sz="2400" dirty="0" smtClean="0"/>
          </a:p>
          <a:p>
            <a:pPr lvl="0" algn="justLow" rtl="1"/>
            <a:endParaRPr lang="en-US" sz="2400" dirty="0"/>
          </a:p>
          <a:p>
            <a:pPr lvl="0" algn="justLow" rtl="1"/>
            <a:r>
              <a:rPr lang="ar-SA" sz="2400" dirty="0"/>
              <a:t>تجميع البيانات الإحصائية الجارية عن كافة الموارد واستخداماتها لمختلف أوجه نشاط المجتمع في أوقاتها المناسبة وتجهيزها وتحليلها ونشرها وإعداد ووضع التقديرات الخاصة بتطور مختلف المؤشرات الإحصائية</a:t>
            </a:r>
            <a:r>
              <a:rPr lang="en-US" sz="2400" dirty="0"/>
              <a:t> .</a:t>
            </a:r>
          </a:p>
        </p:txBody>
      </p:sp>
    </p:spTree>
    <p:extLst>
      <p:ext uri="{BB962C8B-B14F-4D97-AF65-F5344CB8AC3E}">
        <p14:creationId xmlns:p14="http://schemas.microsoft.com/office/powerpoint/2010/main" val="19851934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715962"/>
          </a:xfrm>
        </p:spPr>
        <p:txBody>
          <a:bodyPr>
            <a:normAutofit/>
          </a:bodyPr>
          <a:lstStyle/>
          <a:p>
            <a:pPr algn="just" rtl="1"/>
            <a:r>
              <a:rPr lang="ar-IQ" sz="3600" b="1" dirty="0" smtClean="0">
                <a:solidFill>
                  <a:srgbClr val="FF0000"/>
                </a:solidFill>
                <a:latin typeface="Arial" pitchFamily="34" charset="0"/>
                <a:cs typeface="Arial" pitchFamily="34" charset="0"/>
              </a:rPr>
              <a:t>أقسام الجهاز:</a:t>
            </a:r>
            <a:endParaRPr lang="en-US" sz="3600" b="1" dirty="0">
              <a:solidFill>
                <a:srgbClr val="FF0000"/>
              </a:solidFill>
              <a:latin typeface="Arial" pitchFamily="34" charset="0"/>
              <a:cs typeface="Arial" pitchFamily="34" charset="0"/>
            </a:endParaRPr>
          </a:p>
        </p:txBody>
      </p:sp>
      <p:sp>
        <p:nvSpPr>
          <p:cNvPr id="3" name="Content Placeholder 2"/>
          <p:cNvSpPr>
            <a:spLocks noGrp="1"/>
          </p:cNvSpPr>
          <p:nvPr>
            <p:ph idx="1"/>
          </p:nvPr>
        </p:nvSpPr>
        <p:spPr>
          <a:xfrm>
            <a:off x="428596" y="714356"/>
            <a:ext cx="8229600" cy="5929354"/>
          </a:xfrm>
        </p:spPr>
        <p:txBody>
          <a:bodyPr>
            <a:noAutofit/>
          </a:bodyPr>
          <a:lstStyle/>
          <a:p>
            <a:pPr marL="0" indent="0" algn="r" rtl="1">
              <a:buNone/>
            </a:pPr>
            <a:r>
              <a:rPr lang="ar-IQ" sz="2200" b="1" dirty="0" smtClean="0">
                <a:latin typeface="Arial" pitchFamily="34" charset="0"/>
                <a:cs typeface="Arial" pitchFamily="34" charset="0"/>
              </a:rPr>
              <a:t>يتكون الجهاز المركزي للإحصاء من </a:t>
            </a:r>
            <a:r>
              <a:rPr lang="ar-IQ" sz="2200" b="1" dirty="0" smtClean="0">
                <a:solidFill>
                  <a:srgbClr val="FF0000"/>
                </a:solidFill>
                <a:latin typeface="Arial" pitchFamily="34" charset="0"/>
                <a:cs typeface="Arial" pitchFamily="34" charset="0"/>
              </a:rPr>
              <a:t>الدائرة الفنية</a:t>
            </a:r>
            <a:r>
              <a:rPr lang="ar-IQ" sz="2200" b="1" dirty="0" smtClean="0">
                <a:latin typeface="Arial" pitchFamily="34" charset="0"/>
                <a:cs typeface="Arial" pitchFamily="34" charset="0"/>
              </a:rPr>
              <a:t> التي تتكون من المديريات والأقسام الآتية :</a:t>
            </a:r>
          </a:p>
          <a:p>
            <a:pPr marL="0" indent="0" algn="r" rtl="1">
              <a:buNone/>
            </a:pPr>
            <a:r>
              <a:rPr lang="ar-IQ" sz="2200" b="1" u="sng" dirty="0" smtClean="0">
                <a:solidFill>
                  <a:srgbClr val="FF0000"/>
                </a:solidFill>
                <a:latin typeface="Arial" pitchFamily="34" charset="0"/>
                <a:cs typeface="Arial" pitchFamily="34" charset="0"/>
              </a:rPr>
              <a:t>أ- مركز الجهاز</a:t>
            </a:r>
          </a:p>
          <a:p>
            <a:pPr marL="514350" indent="-514350" algn="r" rtl="1">
              <a:buFont typeface="+mj-lt"/>
              <a:buAutoNum type="arabicPeriod"/>
            </a:pPr>
            <a:r>
              <a:rPr lang="ar-IQ" sz="2000" dirty="0" smtClean="0">
                <a:latin typeface="Arial" pitchFamily="34" charset="0"/>
                <a:cs typeface="Arial" pitchFamily="34" charset="0"/>
              </a:rPr>
              <a:t>مديرية إحصاءات السكان والقوى العاملة.</a:t>
            </a:r>
          </a:p>
          <a:p>
            <a:pPr marL="514350" indent="-514350" algn="r" rtl="1">
              <a:buFont typeface="+mj-lt"/>
              <a:buAutoNum type="arabicPeriod"/>
            </a:pPr>
            <a:r>
              <a:rPr lang="ar-IQ" sz="2000" dirty="0" smtClean="0">
                <a:latin typeface="Arial" pitchFamily="34" charset="0"/>
                <a:cs typeface="Arial" pitchFamily="34" charset="0"/>
              </a:rPr>
              <a:t>مديرية الإحصاء الصناعي.</a:t>
            </a:r>
          </a:p>
          <a:p>
            <a:pPr marL="514350" indent="-514350" algn="r" rtl="1">
              <a:buFont typeface="+mj-lt"/>
              <a:buAutoNum type="arabicPeriod"/>
            </a:pPr>
            <a:r>
              <a:rPr lang="ar-IQ" sz="2000" dirty="0" smtClean="0">
                <a:latin typeface="Arial" pitchFamily="34" charset="0"/>
                <a:cs typeface="Arial" pitchFamily="34" charset="0"/>
              </a:rPr>
              <a:t>مديرية الإحصاء الزراعي.</a:t>
            </a:r>
          </a:p>
          <a:p>
            <a:pPr marL="514350" indent="-514350" algn="r" rtl="1">
              <a:buFont typeface="+mj-lt"/>
              <a:buAutoNum type="arabicPeriod"/>
            </a:pPr>
            <a:r>
              <a:rPr lang="ar-IQ" sz="2000" dirty="0" smtClean="0">
                <a:latin typeface="Arial" pitchFamily="34" charset="0"/>
                <a:cs typeface="Arial" pitchFamily="34" charset="0"/>
              </a:rPr>
              <a:t>مديرية الحسابات القومية</a:t>
            </a:r>
          </a:p>
          <a:p>
            <a:pPr marL="514350" indent="-514350" algn="r" rtl="1">
              <a:buFont typeface="+mj-lt"/>
              <a:buAutoNum type="arabicPeriod"/>
            </a:pPr>
            <a:r>
              <a:rPr lang="ar-IQ" sz="2000" dirty="0" smtClean="0">
                <a:latin typeface="Arial" pitchFamily="34" charset="0"/>
                <a:cs typeface="Arial" pitchFamily="34" charset="0"/>
              </a:rPr>
              <a:t>مديرية الإحصاء الإجتماعي والتربوي.</a:t>
            </a:r>
          </a:p>
          <a:p>
            <a:pPr marL="514350" indent="-514350" algn="r" rtl="1">
              <a:buFont typeface="+mj-lt"/>
              <a:buAutoNum type="arabicPeriod"/>
            </a:pPr>
            <a:r>
              <a:rPr lang="ar-IQ" sz="2000" dirty="0" smtClean="0">
                <a:latin typeface="Arial" pitchFamily="34" charset="0"/>
                <a:cs typeface="Arial" pitchFamily="34" charset="0"/>
              </a:rPr>
              <a:t>مديرية إحصاءات أحوال المعيشة.</a:t>
            </a:r>
          </a:p>
          <a:p>
            <a:pPr marL="514350" indent="-514350" algn="r" rtl="1">
              <a:buFont typeface="+mj-lt"/>
              <a:buAutoNum type="arabicPeriod"/>
            </a:pPr>
            <a:r>
              <a:rPr lang="ar-IQ" sz="2000" dirty="0" smtClean="0">
                <a:latin typeface="Arial" pitchFamily="34" charset="0"/>
                <a:cs typeface="Arial" pitchFamily="34" charset="0"/>
              </a:rPr>
              <a:t>مديرية النقل والإتصالات.</a:t>
            </a:r>
          </a:p>
          <a:p>
            <a:pPr marL="514350" indent="-514350" algn="r" rtl="1">
              <a:buFont typeface="+mj-lt"/>
              <a:buAutoNum type="arabicPeriod"/>
            </a:pPr>
            <a:r>
              <a:rPr lang="ar-IQ" sz="2000" dirty="0" smtClean="0">
                <a:latin typeface="Arial" pitchFamily="34" charset="0"/>
                <a:cs typeface="Arial" pitchFamily="34" charset="0"/>
              </a:rPr>
              <a:t>مديرية إحصاء التجارة</a:t>
            </a:r>
          </a:p>
          <a:p>
            <a:pPr marL="514350" indent="-514350" algn="r" rtl="1">
              <a:buFont typeface="+mj-lt"/>
              <a:buAutoNum type="arabicPeriod"/>
            </a:pPr>
            <a:r>
              <a:rPr lang="ar-IQ" sz="2000" dirty="0" smtClean="0">
                <a:latin typeface="Arial" pitchFamily="34" charset="0"/>
                <a:cs typeface="Arial" pitchFamily="34" charset="0"/>
              </a:rPr>
              <a:t>مديرية إحصاءات البناء والتشييد.</a:t>
            </a:r>
          </a:p>
          <a:p>
            <a:pPr marL="514350" indent="-514350" algn="r" rtl="1">
              <a:buNone/>
            </a:pPr>
            <a:r>
              <a:rPr lang="ar-IQ" sz="2000" dirty="0" smtClean="0">
                <a:latin typeface="Arial" pitchFamily="34" charset="0"/>
                <a:cs typeface="Arial" pitchFamily="34" charset="0"/>
              </a:rPr>
              <a:t>10.  قسم إحصاءات البيئة.</a:t>
            </a:r>
          </a:p>
          <a:p>
            <a:pPr marL="514350" indent="-514350" algn="r" rtl="1">
              <a:buNone/>
            </a:pPr>
            <a:r>
              <a:rPr lang="ar-IQ" sz="2000" dirty="0" smtClean="0">
                <a:latin typeface="Arial" pitchFamily="34" charset="0"/>
                <a:cs typeface="Arial" pitchFamily="34" charset="0"/>
              </a:rPr>
              <a:t>11.  قسم إحصاءات التنمية البشرية.</a:t>
            </a:r>
          </a:p>
          <a:p>
            <a:pPr marL="514350" indent="-514350" algn="r" rtl="1">
              <a:buNone/>
            </a:pPr>
            <a:r>
              <a:rPr lang="ar-IQ" sz="2000" dirty="0" smtClean="0">
                <a:latin typeface="Arial" pitchFamily="34" charset="0"/>
                <a:cs typeface="Arial" pitchFamily="34" charset="0"/>
              </a:rPr>
              <a:t>12. قسم الأرقام القياسية.</a:t>
            </a:r>
          </a:p>
          <a:p>
            <a:pPr marL="514350" indent="-514350" algn="r" rtl="1">
              <a:buNone/>
            </a:pPr>
            <a:r>
              <a:rPr lang="ar-IQ" sz="2000" dirty="0" smtClean="0">
                <a:latin typeface="Arial" pitchFamily="34" charset="0"/>
                <a:cs typeface="Arial" pitchFamily="34" charset="0"/>
              </a:rPr>
              <a:t>13. قسم التحليل الإحصائي. </a:t>
            </a:r>
          </a:p>
          <a:p>
            <a:pPr marL="514350" indent="-514350" algn="r" rtl="1">
              <a:buNone/>
            </a:pPr>
            <a:endParaRPr lang="ar-IQ" sz="2200" dirty="0" smtClean="0">
              <a:latin typeface="Arial" pitchFamily="34" charset="0"/>
              <a:cs typeface="Arial" pitchFamily="34" charset="0"/>
            </a:endParaRPr>
          </a:p>
          <a:p>
            <a:pPr marL="514350" indent="-514350" algn="r" rtl="1">
              <a:buNone/>
            </a:pPr>
            <a:endParaRPr lang="ar-IQ" sz="2200" dirty="0" smtClean="0">
              <a:latin typeface="Arial" pitchFamily="34" charset="0"/>
              <a:cs typeface="Arial" pitchFamily="34" charset="0"/>
            </a:endParaRPr>
          </a:p>
          <a:p>
            <a:pPr marL="0" indent="0" algn="r" rtl="1">
              <a:buNone/>
            </a:pPr>
            <a:endParaRPr lang="ar-IQ" sz="2200" dirty="0" smtClean="0">
              <a:latin typeface="Arial" pitchFamily="34" charset="0"/>
              <a:cs typeface="Arial" pitchFamily="34" charset="0"/>
            </a:endParaRPr>
          </a:p>
          <a:p>
            <a:pPr marL="514350" indent="-514350" algn="r" rtl="1">
              <a:buFont typeface="+mj-lt"/>
              <a:buAutoNum type="arabicPeriod"/>
            </a:pPr>
            <a:endParaRPr lang="ar-IQ" sz="2200" dirty="0" smtClean="0">
              <a:latin typeface="Arial" pitchFamily="34" charset="0"/>
              <a:cs typeface="Arial" pitchFamily="34" charset="0"/>
            </a:endParaRPr>
          </a:p>
          <a:p>
            <a:pPr marL="514350" indent="-514350" algn="r" rtl="1">
              <a:buFont typeface="+mj-lt"/>
              <a:buAutoNum type="arabicPeriod"/>
            </a:pPr>
            <a:endParaRPr lang="ar-IQ" sz="2200" dirty="0" smtClean="0">
              <a:latin typeface="Arial" pitchFamily="34" charset="0"/>
              <a:cs typeface="Arial" pitchFamily="34" charset="0"/>
            </a:endParaRPr>
          </a:p>
          <a:p>
            <a:pPr marL="0" indent="0" algn="r" rtl="1">
              <a:buNone/>
            </a:pPr>
            <a:endParaRPr lang="ar-IQ" sz="2200" dirty="0" smtClean="0">
              <a:latin typeface="Arial" pitchFamily="34" charset="0"/>
              <a:cs typeface="Arial" pitchFamily="34" charset="0"/>
            </a:endParaRPr>
          </a:p>
          <a:p>
            <a:pPr marL="514350" indent="-514350" algn="r" rtl="1">
              <a:buFont typeface="+mj-lt"/>
              <a:buAutoNum type="arabicPeriod"/>
            </a:pPr>
            <a:endParaRPr lang="en-US" sz="2200" dirty="0">
              <a:latin typeface="Arial" pitchFamily="34" charset="0"/>
              <a:cs typeface="Arial" pitchFamily="34" charset="0"/>
            </a:endParaRPr>
          </a:p>
        </p:txBody>
      </p:sp>
    </p:spTree>
    <p:extLst>
      <p:ext uri="{BB962C8B-B14F-4D97-AF65-F5344CB8AC3E}">
        <p14:creationId xmlns:p14="http://schemas.microsoft.com/office/powerpoint/2010/main" val="26319934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830763"/>
          </a:xfrm>
        </p:spPr>
        <p:txBody>
          <a:bodyPr>
            <a:normAutofit/>
          </a:bodyPr>
          <a:lstStyle/>
          <a:p>
            <a:pPr marL="0" indent="0" algn="just" rtl="1">
              <a:buNone/>
            </a:pPr>
            <a:r>
              <a:rPr lang="ar-IQ" sz="2400" u="sng" dirty="0" smtClean="0">
                <a:solidFill>
                  <a:srgbClr val="FF0000"/>
                </a:solidFill>
                <a:latin typeface="Arial" pitchFamily="34" charset="0"/>
                <a:cs typeface="Arial" pitchFamily="34" charset="0"/>
              </a:rPr>
              <a:t>ب- مديريات الإحصاء في المحافظات</a:t>
            </a:r>
          </a:p>
          <a:p>
            <a:pPr marL="0" indent="0" algn="just" rtl="1">
              <a:buNone/>
            </a:pPr>
            <a:endParaRPr lang="ar-IQ" sz="2400" dirty="0" smtClean="0">
              <a:latin typeface="Arial" pitchFamily="34" charset="0"/>
              <a:cs typeface="Arial" pitchFamily="34" charset="0"/>
            </a:endParaRPr>
          </a:p>
          <a:p>
            <a:pPr marL="0" indent="0" algn="just" rtl="1">
              <a:buNone/>
            </a:pPr>
            <a:r>
              <a:rPr lang="ar-IQ" dirty="0" smtClean="0">
                <a:latin typeface="Arial" pitchFamily="34" charset="0"/>
                <a:cs typeface="Arial" pitchFamily="34" charset="0"/>
              </a:rPr>
              <a:t>وتجدر الإشارة إلى أن هناك 15</a:t>
            </a:r>
            <a:r>
              <a:rPr lang="ar-IQ" u="sng" dirty="0" smtClean="0">
                <a:solidFill>
                  <a:srgbClr val="FF0000"/>
                </a:solidFill>
                <a:latin typeface="Arial" pitchFamily="34" charset="0"/>
                <a:cs typeface="Arial" pitchFamily="34" charset="0"/>
              </a:rPr>
              <a:t> مديرية إحصاء في المحافظات </a:t>
            </a:r>
            <a:r>
              <a:rPr lang="ar-IQ" dirty="0" smtClean="0">
                <a:latin typeface="Arial" pitchFamily="34" charset="0"/>
                <a:cs typeface="Arial" pitchFamily="34" charset="0"/>
              </a:rPr>
              <a:t>تمثل جهاز إحصاء  مصغر يقوم بمهام مختلفة تتضمن جمع البيانات حسب القطاع. </a:t>
            </a:r>
          </a:p>
        </p:txBody>
      </p:sp>
    </p:spTree>
    <p:extLst>
      <p:ext uri="{BB962C8B-B14F-4D97-AF65-F5344CB8AC3E}">
        <p14:creationId xmlns:p14="http://schemas.microsoft.com/office/powerpoint/2010/main" val="16261827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11222"/>
          </a:xfrm>
        </p:spPr>
        <p:txBody>
          <a:bodyPr>
            <a:normAutofit/>
          </a:bodyPr>
          <a:lstStyle/>
          <a:p>
            <a:pPr algn="r" rtl="1"/>
            <a:r>
              <a:rPr lang="ar-IQ" sz="3200" b="1" dirty="0" smtClean="0">
                <a:solidFill>
                  <a:srgbClr val="FF0000"/>
                </a:solidFill>
                <a:latin typeface="Arial" pitchFamily="34" charset="0"/>
                <a:cs typeface="Arial" pitchFamily="34" charset="0"/>
              </a:rPr>
              <a:t>الدوائر الساندة في الجهاز:</a:t>
            </a:r>
            <a:endParaRPr lang="en-US" sz="3200" b="1" dirty="0">
              <a:solidFill>
                <a:srgbClr val="FF0000"/>
              </a:solidFill>
              <a:latin typeface="Arial" pitchFamily="34" charset="0"/>
              <a:cs typeface="Arial" pitchFamily="34" charset="0"/>
            </a:endParaRPr>
          </a:p>
        </p:txBody>
      </p:sp>
      <p:sp>
        <p:nvSpPr>
          <p:cNvPr id="3" name="Content Placeholder 2"/>
          <p:cNvSpPr>
            <a:spLocks noGrp="1"/>
          </p:cNvSpPr>
          <p:nvPr>
            <p:ph idx="1"/>
          </p:nvPr>
        </p:nvSpPr>
        <p:spPr>
          <a:xfrm>
            <a:off x="457200" y="1295400"/>
            <a:ext cx="8229600" cy="4830763"/>
          </a:xfrm>
        </p:spPr>
        <p:txBody>
          <a:bodyPr>
            <a:normAutofit/>
          </a:bodyPr>
          <a:lstStyle/>
          <a:p>
            <a:pPr marL="0" indent="0" algn="just" rtl="1">
              <a:buNone/>
            </a:pPr>
            <a:r>
              <a:rPr lang="ar-IQ" sz="2400" b="1" dirty="0" smtClean="0">
                <a:solidFill>
                  <a:srgbClr val="FF0000"/>
                </a:solidFill>
                <a:latin typeface="Arial" pitchFamily="34" charset="0"/>
                <a:cs typeface="Arial" pitchFamily="34" charset="0"/>
              </a:rPr>
              <a:t>الدائرة الإدارية: </a:t>
            </a:r>
            <a:r>
              <a:rPr lang="ar-IQ" sz="2400" dirty="0" smtClean="0">
                <a:latin typeface="Arial" pitchFamily="34" charset="0"/>
                <a:cs typeface="Arial" pitchFamily="34" charset="0"/>
              </a:rPr>
              <a:t>تتكون مديرية النشر والعلاقات، مديرية الأمور الإدارية، مديرية الحسابات، مديرية المطبعة.</a:t>
            </a:r>
          </a:p>
          <a:p>
            <a:pPr marL="0" indent="0" algn="just" rtl="1">
              <a:buNone/>
            </a:pPr>
            <a:r>
              <a:rPr lang="ar-IQ" sz="2400" dirty="0" smtClean="0">
                <a:solidFill>
                  <a:srgbClr val="FF0000"/>
                </a:solidFill>
                <a:latin typeface="Arial" pitchFamily="34" charset="0"/>
                <a:cs typeface="Arial" pitchFamily="34" charset="0"/>
              </a:rPr>
              <a:t>دائرة تكنولوجيا المعلومات</a:t>
            </a:r>
            <a:r>
              <a:rPr lang="ar-IQ" sz="2400" dirty="0" smtClean="0">
                <a:latin typeface="Arial" pitchFamily="34" charset="0"/>
                <a:cs typeface="Arial" pitchFamily="34" charset="0"/>
              </a:rPr>
              <a:t>: تتكون من شعبة هندسة النظم، شعبة الأنترنت، شعبة الصيانة، مركز إدخال ومعالجة البيانات.</a:t>
            </a:r>
          </a:p>
          <a:p>
            <a:pPr marL="0" indent="0" algn="just" rtl="1">
              <a:buNone/>
            </a:pPr>
            <a:r>
              <a:rPr lang="ar-IQ" sz="2400" dirty="0" smtClean="0">
                <a:latin typeface="Arial" pitchFamily="34" charset="0"/>
                <a:cs typeface="Arial" pitchFamily="34" charset="0"/>
              </a:rPr>
              <a:t>أقسام تابعة لمكتب رئيس الجهاز: القسم القانوني، قسم التدقيق ، الشعبة الهندسية.</a:t>
            </a:r>
          </a:p>
          <a:p>
            <a:pPr marL="0" indent="0" algn="just" rtl="1">
              <a:buNone/>
            </a:pPr>
            <a:endParaRPr lang="ar-IQ" sz="2400" dirty="0" smtClean="0">
              <a:latin typeface="Arial" pitchFamily="34" charset="0"/>
              <a:cs typeface="Arial" pitchFamily="34" charset="0"/>
            </a:endParaRPr>
          </a:p>
        </p:txBody>
      </p:sp>
    </p:spTree>
    <p:extLst>
      <p:ext uri="{BB962C8B-B14F-4D97-AF65-F5344CB8AC3E}">
        <p14:creationId xmlns:p14="http://schemas.microsoft.com/office/powerpoint/2010/main" val="28160758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rtl="1"/>
            <a:r>
              <a:rPr lang="ar-IQ" sz="3600" b="1" u="sng" dirty="0" smtClean="0">
                <a:solidFill>
                  <a:srgbClr val="FF0000"/>
                </a:solidFill>
                <a:cs typeface="+mn-cs"/>
              </a:rPr>
              <a:t>خطة عمل الجهاز</a:t>
            </a:r>
            <a:endParaRPr lang="en-US" sz="3600" b="1" u="sng" dirty="0">
              <a:solidFill>
                <a:srgbClr val="FF0000"/>
              </a:solidFill>
              <a:cs typeface="+mn-cs"/>
            </a:endParaRPr>
          </a:p>
        </p:txBody>
      </p:sp>
      <p:sp>
        <p:nvSpPr>
          <p:cNvPr id="3" name="عنصر نائب للمحتوى 2"/>
          <p:cNvSpPr>
            <a:spLocks noGrp="1"/>
          </p:cNvSpPr>
          <p:nvPr>
            <p:ph idx="1"/>
          </p:nvPr>
        </p:nvSpPr>
        <p:spPr/>
        <p:txBody>
          <a:bodyPr>
            <a:normAutofit lnSpcReduction="10000"/>
          </a:bodyPr>
          <a:lstStyle/>
          <a:p>
            <a:pPr marL="0" indent="0" algn="justLow" rtl="1">
              <a:buNone/>
            </a:pPr>
            <a:r>
              <a:rPr lang="ar-SA" dirty="0"/>
              <a:t>دأب الجهاز المركزي للإحصاء ومنذ نشأته على أعداد خطته السنوية والتي تضم في طياتها مختلف الفعاليات الإدارية والفنية والتكنولوجية على شكل جداول تتضمن التوقيتات الزمنية للمسوح الميدانية وتقارير لنتائج تلك </a:t>
            </a:r>
            <a:r>
              <a:rPr lang="ar-SA" dirty="0" smtClean="0"/>
              <a:t>المسوح </a:t>
            </a:r>
            <a:r>
              <a:rPr lang="ar-SA" dirty="0"/>
              <a:t>إضافة الى التقارير الإحصائية التي تتعلق بالإحصاءات الجارية السنوية مع الدورات التدريبية التي يعقدها مركز التدريب والبحوث الإحصائية لمواكبة التطورات المتلاحقة في نظم التدريب والحاجة الماسة الى اعتماد أساليب تدريبية </a:t>
            </a:r>
            <a:r>
              <a:rPr lang="ar-IQ" dirty="0" smtClean="0"/>
              <a:t>كفؤة </a:t>
            </a:r>
            <a:r>
              <a:rPr lang="ar-SA" dirty="0" smtClean="0"/>
              <a:t>بالإضافة </a:t>
            </a:r>
            <a:r>
              <a:rPr lang="ar-SA" dirty="0"/>
              <a:t>الى تبادل الخبرات المختلفة للعاملين في الجهاز مع أقرانهم بالوزارات الأخرى</a:t>
            </a:r>
            <a:r>
              <a:rPr lang="ar-SA" dirty="0" smtClean="0"/>
              <a:t>.</a:t>
            </a:r>
            <a:r>
              <a:rPr lang="ar-IQ" dirty="0" smtClean="0"/>
              <a:t>. ويتم وضع الخطة السنوية بما يضمن ...</a:t>
            </a:r>
            <a:endParaRPr lang="en-US" dirty="0"/>
          </a:p>
        </p:txBody>
      </p:sp>
    </p:spTree>
    <p:extLst>
      <p:ext uri="{BB962C8B-B14F-4D97-AF65-F5344CB8AC3E}">
        <p14:creationId xmlns:p14="http://schemas.microsoft.com/office/powerpoint/2010/main" val="42124138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1467</TotalTime>
  <Words>766</Words>
  <Application>Microsoft Office PowerPoint</Application>
  <PresentationFormat>عرض على الشاشة (3:4)‏</PresentationFormat>
  <Paragraphs>85</Paragraphs>
  <Slides>20</Slides>
  <Notes>0</Notes>
  <HiddenSlides>0</HiddenSlides>
  <MMClips>0</MMClips>
  <ScaleCrop>false</ScaleCrop>
  <HeadingPairs>
    <vt:vector size="4" baseType="variant">
      <vt:variant>
        <vt:lpstr>نسق</vt:lpstr>
      </vt:variant>
      <vt:variant>
        <vt:i4>1</vt:i4>
      </vt:variant>
      <vt:variant>
        <vt:lpstr>عناوين الشرائح</vt:lpstr>
      </vt:variant>
      <vt:variant>
        <vt:i4>20</vt:i4>
      </vt:variant>
    </vt:vector>
  </HeadingPairs>
  <TitlesOfParts>
    <vt:vector size="21" baseType="lpstr">
      <vt:lpstr>Office Theme</vt:lpstr>
      <vt:lpstr>مهام  الجهاز المركزي للإحصاء  في جمع البيانات </vt:lpstr>
      <vt:lpstr>عرض تقديمي في PowerPoint</vt:lpstr>
      <vt:lpstr>عرض تقديمي في PowerPoint</vt:lpstr>
      <vt:lpstr>عرض تقديمي في PowerPoint</vt:lpstr>
      <vt:lpstr>عرض تقديمي في PowerPoint</vt:lpstr>
      <vt:lpstr>أقسام الجهاز:</vt:lpstr>
      <vt:lpstr>عرض تقديمي في PowerPoint</vt:lpstr>
      <vt:lpstr>الدوائر الساندة في الجهاز:</vt:lpstr>
      <vt:lpstr>خطة عمل الجهاز</vt:lpstr>
      <vt:lpstr>خطة عمل الجهاز</vt:lpstr>
      <vt:lpstr>عرض تقديمي في PowerPoint</vt:lpstr>
      <vt:lpstr>عرض تقديمي في PowerPoint</vt:lpstr>
      <vt:lpstr>عرض تقديمي في PowerPoint</vt:lpstr>
      <vt:lpstr>عدد المسوح المنفذة خارج الخطة</vt:lpstr>
      <vt:lpstr>عرض تقديمي في PowerPoint</vt:lpstr>
      <vt:lpstr>عرض تقديمي في PowerPoint</vt:lpstr>
      <vt:lpstr>عرض تقديمي في PowerPoint</vt:lpstr>
      <vt:lpstr>عرض تقديمي في PowerPoint</vt:lpstr>
      <vt:lpstr>معوقات العمل في اقسام ومديريات الاحصاء </vt:lpstr>
      <vt:lpstr>معوقات العمل في اقسام ومديريات الاحصاء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 Imad</dc:creator>
  <cp:lastModifiedBy>QusayRaouf</cp:lastModifiedBy>
  <cp:revision>171</cp:revision>
  <cp:lastPrinted>2017-12-26T04:28:36Z</cp:lastPrinted>
  <dcterms:created xsi:type="dcterms:W3CDTF">2016-09-07T05:24:14Z</dcterms:created>
  <dcterms:modified xsi:type="dcterms:W3CDTF">2017-12-26T04:46:22Z</dcterms:modified>
</cp:coreProperties>
</file>